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40" r:id="rId1"/>
  </p:sldMasterIdLst>
  <p:notesMasterIdLst>
    <p:notesMasterId r:id="rId46"/>
  </p:notesMasterIdLst>
  <p:sldIdLst>
    <p:sldId id="309" r:id="rId2"/>
    <p:sldId id="256" r:id="rId3"/>
    <p:sldId id="272" r:id="rId4"/>
    <p:sldId id="317" r:id="rId5"/>
    <p:sldId id="308" r:id="rId6"/>
    <p:sldId id="257" r:id="rId7"/>
    <p:sldId id="278" r:id="rId8"/>
    <p:sldId id="258" r:id="rId9"/>
    <p:sldId id="277" r:id="rId10"/>
    <p:sldId id="291" r:id="rId11"/>
    <p:sldId id="259" r:id="rId12"/>
    <p:sldId id="294" r:id="rId13"/>
    <p:sldId id="279" r:id="rId14"/>
    <p:sldId id="312" r:id="rId15"/>
    <p:sldId id="290" r:id="rId16"/>
    <p:sldId id="305" r:id="rId17"/>
    <p:sldId id="306" r:id="rId18"/>
    <p:sldId id="282" r:id="rId19"/>
    <p:sldId id="269" r:id="rId20"/>
    <p:sldId id="307" r:id="rId21"/>
    <p:sldId id="293" r:id="rId22"/>
    <p:sldId id="270" r:id="rId23"/>
    <p:sldId id="284" r:id="rId24"/>
    <p:sldId id="262" r:id="rId25"/>
    <p:sldId id="263" r:id="rId26"/>
    <p:sldId id="297" r:id="rId27"/>
    <p:sldId id="261" r:id="rId28"/>
    <p:sldId id="286" r:id="rId29"/>
    <p:sldId id="303" r:id="rId30"/>
    <p:sldId id="264" r:id="rId31"/>
    <p:sldId id="287" r:id="rId32"/>
    <p:sldId id="310" r:id="rId33"/>
    <p:sldId id="267" r:id="rId34"/>
    <p:sldId id="266" r:id="rId35"/>
    <p:sldId id="311" r:id="rId36"/>
    <p:sldId id="273" r:id="rId37"/>
    <p:sldId id="313" r:id="rId38"/>
    <p:sldId id="276" r:id="rId39"/>
    <p:sldId id="314" r:id="rId40"/>
    <p:sldId id="289" r:id="rId41"/>
    <p:sldId id="316" r:id="rId42"/>
    <p:sldId id="271" r:id="rId43"/>
    <p:sldId id="275" r:id="rId44"/>
    <p:sldId id="304" r:id="rId4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0CD47D-7937-4DEF-AEF8-84E855EF9BAC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20DD8E-1C43-4BDB-AC1D-BFFD2B0FA09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724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0035551-13F8-4BE3-924A-FD3996CFF7D0}" type="datetimeFigureOut">
              <a:rPr lang="ar-IQ" smtClean="0"/>
              <a:t>16/07/1443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A31EF39-6B2E-4E71-8F79-DD524FD1C976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4028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University of Basrah</a:t>
            </a:r>
            <a:b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College of Medicine/ Department of Human Anatomy</a:t>
            </a:r>
            <a:b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First Class</a:t>
            </a:r>
            <a:b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</a:b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Medical Biology</a:t>
            </a:r>
            <a:br>
              <a:rPr lang="en-US" sz="2800" b="1">
                <a:solidFill>
                  <a:srgbClr val="002060"/>
                </a:solidFill>
                <a:latin typeface="Garamond" pitchFamily="18" charset="0"/>
              </a:rPr>
            </a:br>
            <a:b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</a:br>
            <a:b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</a:b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1500187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733" y="965597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83" y="764704"/>
            <a:ext cx="1878013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05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04_02_ssqepith_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7" y="764704"/>
            <a:ext cx="8991600" cy="4834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336699"/>
                </a:solidFill>
                <a:latin typeface="Arial" pitchFamily="34" charset="0"/>
              </a:rPr>
              <a:t>Figure 4.2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52400" y="336550"/>
            <a:ext cx="419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Simple Squamous Epithelium</a:t>
            </a:r>
            <a:b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(side view/cross section)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cells look like fried egg</a:t>
            </a:r>
          </a:p>
        </p:txBody>
      </p:sp>
    </p:spTree>
    <p:extLst>
      <p:ext uri="{BB962C8B-B14F-4D97-AF65-F5344CB8AC3E}">
        <p14:creationId xmlns:p14="http://schemas.microsoft.com/office/powerpoint/2010/main" val="31953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86" y="1234146"/>
            <a:ext cx="7520940" cy="507517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2-Simple cuboidal</a:t>
            </a:r>
            <a:r>
              <a:rPr lang="en-US" sz="2800" b="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l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One layer of square cells. The nuclei are round and situated in the middle of the cell.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Example: thyroid , kidney tubules</a:t>
            </a:r>
            <a:r>
              <a:rPr lang="en-US" sz="24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3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86868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Simple Cuboidal Epithelium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-1960" y="1412776"/>
            <a:ext cx="8534400" cy="4402832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Function and Location</a:t>
            </a:r>
          </a:p>
          <a:p>
            <a:pPr marL="457200" lvl="1" indent="0" algn="l" eaLnBrk="1" hangingPunct="1"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Secretion and Absorption</a:t>
            </a:r>
          </a:p>
          <a:p>
            <a:pPr marL="457200" lvl="1" indent="0" algn="l" eaLnBrk="1" hangingPunct="1"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Covers walls of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SMALL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ducts in glands, kidney tubules and ovaries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371600" y="1412776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One layer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755504" y="1412776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Cubed</a:t>
            </a:r>
          </a:p>
        </p:txBody>
      </p:sp>
      <p:pic>
        <p:nvPicPr>
          <p:cNvPr id="18441" name="Picture 9" descr="epdiag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6728"/>
            <a:ext cx="733960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23528" y="1052736"/>
            <a:ext cx="813169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1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  <p:bldP spid="18438" grpId="0"/>
      <p:bldP spid="18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50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0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D8683F-D6EA-411B-8004-8014FCF2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24744"/>
            <a:ext cx="66247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55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750183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3-Simple columnar </a:t>
            </a:r>
          </a:p>
          <a:p>
            <a:pPr algn="l"/>
            <a:endParaRPr lang="en-US" sz="28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One layer of tall cells the nuclei are oval and parallel to the axis of the cell and situated at its base.</a:t>
            </a:r>
            <a:r>
              <a:rPr lang="en-US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3140968"/>
            <a:ext cx="75608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Example: absorptive epithelium in  the intestine</a:t>
            </a:r>
          </a:p>
          <a:p>
            <a:pPr algn="l"/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algn="l"/>
            <a:r>
              <a:rPr lang="en-US" dirty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27584" y="1268760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11560" y="3789040"/>
            <a:ext cx="7344816" cy="355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There are two types of simple columnar E.T.:</a:t>
            </a:r>
          </a:p>
          <a:p>
            <a:pPr lvl="0" algn="l"/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lvl="0" algn="l">
              <a:spcBef>
                <a:spcPct val="20000"/>
              </a:spcBef>
              <a:buClr>
                <a:srgbClr val="AD0101"/>
              </a:buClr>
              <a:buSzPct val="85000"/>
            </a:pPr>
            <a:r>
              <a:rPr lang="en-US" sz="2800" b="1" dirty="0">
                <a:solidFill>
                  <a:srgbClr val="AD0101">
                    <a:lumMod val="50000"/>
                  </a:srgbClr>
                </a:solidFill>
                <a:latin typeface="Garamond" pitchFamily="18" charset="0"/>
              </a:rPr>
              <a:t>Simple columnar ciliated</a:t>
            </a:r>
          </a:p>
          <a:p>
            <a:pPr lvl="0" algn="l">
              <a:spcBef>
                <a:spcPct val="20000"/>
              </a:spcBef>
              <a:buClr>
                <a:srgbClr val="AD0101"/>
              </a:buClr>
              <a:buSzPct val="85000"/>
            </a:pPr>
            <a:r>
              <a:rPr lang="en-US" sz="2800" b="1" dirty="0">
                <a:solidFill>
                  <a:srgbClr val="AD0101">
                    <a:lumMod val="50000"/>
                  </a:srgbClr>
                </a:solidFill>
                <a:latin typeface="Garamond" pitchFamily="18" charset="0"/>
              </a:rPr>
              <a:t>Simple columnar non ciliated</a:t>
            </a: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lvl="0" algn="l"/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lvl="0" algn="l"/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lvl="0" algn="l"/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lvl="0" algn="l"/>
            <a:r>
              <a:rPr lang="en-US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6402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AD0101">
                    <a:lumMod val="75000"/>
                  </a:srgbClr>
                </a:solidFill>
                <a:latin typeface="Garamond" pitchFamily="18" charset="0"/>
              </a:rPr>
              <a:t>A-Simple ciliated columnar epithelium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rgbClr val="002060"/>
                </a:solidFill>
                <a:latin typeface="Garmond"/>
              </a:rPr>
              <a:t>The apical surface of the cells is covered with cilia.</a:t>
            </a:r>
          </a:p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mond"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rgbClr val="002060"/>
                </a:solidFill>
                <a:latin typeface="Garmond"/>
              </a:rPr>
              <a:t>E.X., female reproductive system as uterus, uterine tube and oviduct, </a:t>
            </a:r>
          </a:p>
          <a:p>
            <a:pPr marL="0" indent="0" algn="l">
              <a:buNone/>
            </a:pPr>
            <a:endParaRPr lang="en-US" sz="2800" dirty="0">
              <a:solidFill>
                <a:srgbClr val="002060"/>
              </a:solidFill>
              <a:latin typeface="Garmond"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rgbClr val="002060"/>
                </a:solidFill>
                <a:latin typeface="Garmond"/>
              </a:rPr>
              <a:t>Also found in small bronchi of lung.</a:t>
            </a:r>
          </a:p>
          <a:p>
            <a:pPr marL="0" indent="0" algn="l">
              <a:buNone/>
            </a:pPr>
            <a:endParaRPr lang="ar-IQ" sz="2800" dirty="0">
              <a:solidFill>
                <a:srgbClr val="002060"/>
              </a:solidFill>
              <a:latin typeface="Garmond"/>
            </a:endParaRPr>
          </a:p>
        </p:txBody>
      </p:sp>
    </p:spTree>
    <p:extLst>
      <p:ext uri="{BB962C8B-B14F-4D97-AF65-F5344CB8AC3E}">
        <p14:creationId xmlns:p14="http://schemas.microsoft.com/office/powerpoint/2010/main" val="3596652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Garmond"/>
              </a:rPr>
              <a:t>B-Simple nonciliated columnar epithelium</a:t>
            </a:r>
            <a:endParaRPr lang="ar-IQ" sz="2800" dirty="0">
              <a:solidFill>
                <a:schemeClr val="accent1">
                  <a:lumMod val="75000"/>
                </a:schemeClr>
              </a:solidFill>
              <a:latin typeface="Gar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>
              <a:buClr>
                <a:srgbClr val="AD0101"/>
              </a:buClr>
              <a:buNone/>
            </a:pPr>
            <a:r>
              <a:rPr lang="en-US" sz="2800" dirty="0">
                <a:solidFill>
                  <a:srgbClr val="002060"/>
                </a:solidFill>
                <a:latin typeface="Garmond"/>
              </a:rPr>
              <a:t>It is lined most of digestive tract (stomach, intestine, and gall bladder). </a:t>
            </a:r>
          </a:p>
          <a:p>
            <a:pPr marL="0" lvl="0" indent="0" algn="l">
              <a:buClr>
                <a:srgbClr val="AD0101"/>
              </a:buClr>
              <a:buNone/>
            </a:pPr>
            <a:endParaRPr lang="en-US" sz="2800" dirty="0">
              <a:solidFill>
                <a:srgbClr val="002060"/>
              </a:solidFill>
              <a:latin typeface="Garmond"/>
            </a:endParaRPr>
          </a:p>
          <a:p>
            <a:pPr marL="0" lvl="0" indent="0" algn="l">
              <a:buClr>
                <a:srgbClr val="AD0101"/>
              </a:buClr>
              <a:buNone/>
            </a:pPr>
            <a:endParaRPr lang="en-US" sz="2800" dirty="0">
              <a:solidFill>
                <a:srgbClr val="002060"/>
              </a:solidFill>
              <a:latin typeface="Garmond"/>
            </a:endParaRPr>
          </a:p>
          <a:p>
            <a:pPr marL="0" lvl="0" indent="0" algn="l">
              <a:buClr>
                <a:srgbClr val="AD0101"/>
              </a:buClr>
              <a:buNone/>
            </a:pPr>
            <a:r>
              <a:rPr lang="en-US" sz="2800" dirty="0">
                <a:solidFill>
                  <a:srgbClr val="002060"/>
                </a:solidFill>
                <a:latin typeface="Garmond"/>
              </a:rPr>
              <a:t>This type offer protection, lubrication, absorption and secretion.</a:t>
            </a:r>
          </a:p>
          <a:p>
            <a:pPr marL="0" lvl="0" indent="0" algn="l">
              <a:buClr>
                <a:srgbClr val="AD0101"/>
              </a:buClr>
              <a:buNone/>
            </a:pPr>
            <a:endParaRPr lang="en-US" sz="2800" dirty="0">
              <a:solidFill>
                <a:srgbClr val="002060"/>
              </a:solidFill>
              <a:latin typeface="Garmond"/>
            </a:endParaRPr>
          </a:p>
          <a:p>
            <a:pPr marL="0" lvl="0" indent="0" algn="l">
              <a:buClr>
                <a:srgbClr val="AD0101"/>
              </a:buClr>
              <a:buNone/>
            </a:pPr>
            <a:endParaRPr lang="ar-IQ" sz="2800" dirty="0">
              <a:solidFill>
                <a:srgbClr val="002060"/>
              </a:solidFill>
              <a:latin typeface="Garmond"/>
            </a:endParaRPr>
          </a:p>
        </p:txBody>
      </p:sp>
    </p:spTree>
    <p:extLst>
      <p:ext uri="{BB962C8B-B14F-4D97-AF65-F5344CB8AC3E}">
        <p14:creationId xmlns:p14="http://schemas.microsoft.com/office/powerpoint/2010/main" val="35767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lat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96863"/>
            <a:ext cx="8610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85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6672"/>
            <a:ext cx="7520940" cy="532859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US" sz="2800" b="1" dirty="0">
              <a:solidFill>
                <a:srgbClr val="C0000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Pseudostratified Epithelium 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This kind of epithelium contains basal and columnar cells resting on the basal lamina. 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The basal cells sit on the basal lamina but do not reach upward.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Only the columnar cells (also sitting on the basal lamina) reach the free surface.</a:t>
            </a:r>
            <a:r>
              <a:rPr lang="en-US" sz="2800" dirty="0"/>
              <a:t> </a:t>
            </a:r>
            <a:endParaRPr lang="ar-IQ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11560" y="1484784"/>
            <a:ext cx="748883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25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416824" cy="17021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Garamond" pitchFamily="18" charset="0"/>
              </a:rPr>
              <a:t>Classification of Epithelia</a:t>
            </a:r>
            <a:endParaRPr lang="ar-IQ" sz="36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47864" y="4691992"/>
            <a:ext cx="5121356" cy="118528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Balqees Alasfoor</a:t>
            </a: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07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There are two types of pseudostratified E.T.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56" y="1700808"/>
            <a:ext cx="8507288" cy="4876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1- Pseudostratified nonciliated columnar epithelium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E.X.,duct of salivary gland, epididymis.</a:t>
            </a:r>
          </a:p>
          <a:p>
            <a:pPr marL="0" indent="0" algn="l">
              <a:buNone/>
            </a:pPr>
            <a:endParaRPr lang="en-US" b="1" dirty="0">
              <a:latin typeface="Garamond" panose="02020404030301010803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2- Pseudostratified ciliated columnar epithelium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The cells at apical surface are ciliated</a:t>
            </a:r>
          </a:p>
          <a:p>
            <a:pPr marL="0" lvl="0" indent="0" algn="l">
              <a:buClr>
                <a:srgbClr val="AD0101"/>
              </a:buClr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E.X., trachea, bronchi of the lung, and nasal cavity.</a:t>
            </a:r>
          </a:p>
          <a:p>
            <a:pPr marL="0" lvl="0" indent="0" algn="l">
              <a:buClr>
                <a:srgbClr val="AD0101"/>
              </a:buClr>
              <a:buNone/>
            </a:pPr>
            <a:endParaRPr lang="en-US" sz="2800" dirty="0">
              <a:solidFill>
                <a:srgbClr val="002060"/>
              </a:solidFill>
              <a:latin typeface="Garmond"/>
            </a:endParaRPr>
          </a:p>
        </p:txBody>
      </p:sp>
    </p:spTree>
    <p:extLst>
      <p:ext uri="{BB962C8B-B14F-4D97-AF65-F5344CB8AC3E}">
        <p14:creationId xmlns:p14="http://schemas.microsoft.com/office/powerpoint/2010/main" val="16507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Pseudostratified Epithelium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196752"/>
            <a:ext cx="8229600" cy="5562600"/>
          </a:xfrm>
        </p:spPr>
        <p:txBody>
          <a:bodyPr/>
          <a:lstStyle/>
          <a:p>
            <a:pPr marL="0" indent="0" algn="l" eaLnBrk="1" hangingPunct="1">
              <a:buNone/>
              <a:defRPr/>
            </a:pP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l" eaLnBrk="1" hangingPunct="1"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Functions</a:t>
            </a:r>
          </a:p>
          <a:p>
            <a:pPr marL="274320" lvl="1" indent="0" algn="l"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Protection</a:t>
            </a:r>
          </a:p>
          <a:p>
            <a:pPr marL="274320" lvl="1" indent="0" algn="l">
              <a:buNone/>
              <a:defRPr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274320" lvl="1" indent="0" algn="l"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Secretion</a:t>
            </a:r>
          </a:p>
          <a:p>
            <a:pPr marL="274320" lvl="1" indent="0" algn="l">
              <a:buNone/>
              <a:defRPr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274320" lvl="1" indent="0" algn="l"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transport of particles out of respiratory tract</a:t>
            </a:r>
          </a:p>
          <a:p>
            <a:pPr marL="274320" lvl="1" indent="0" algn="l">
              <a:buNone/>
              <a:defRPr/>
            </a:pP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274320" lvl="1" indent="0">
              <a:buNone/>
              <a:defRPr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79512" y="1052736"/>
            <a:ext cx="835292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9" y="1340768"/>
            <a:ext cx="684076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65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pseudostrate cili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83" y="1052736"/>
            <a:ext cx="862171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Freeform 7"/>
          <p:cNvSpPr>
            <a:spLocks/>
          </p:cNvSpPr>
          <p:nvPr/>
        </p:nvSpPr>
        <p:spPr bwMode="auto">
          <a:xfrm>
            <a:off x="6096000" y="1524000"/>
            <a:ext cx="635000" cy="1076325"/>
          </a:xfrm>
          <a:custGeom>
            <a:avLst/>
            <a:gdLst>
              <a:gd name="T0" fmla="*/ 635000 w 400"/>
              <a:gd name="T1" fmla="*/ 0 h 678"/>
              <a:gd name="T2" fmla="*/ 0 w 400"/>
              <a:gd name="T3" fmla="*/ 1076325 h 6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00" h="678">
                <a:moveTo>
                  <a:pt x="400" y="0"/>
                </a:moveTo>
                <a:lnTo>
                  <a:pt x="0" y="678"/>
                </a:lnTo>
              </a:path>
            </a:pathLst>
          </a:custGeom>
          <a:noFill/>
          <a:ln w="57150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553200" y="11811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2B5481"/>
                </a:solidFill>
              </a:rPr>
              <a:t>Cilia</a:t>
            </a:r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>
            <a:off x="2057400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038600" y="1828800"/>
            <a:ext cx="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743200" y="1447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2B5481"/>
                </a:solidFill>
              </a:rPr>
              <a:t>Basement Membrane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010400" y="19812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2B5481"/>
                </a:solidFill>
              </a:rPr>
              <a:t>Multilevel nuclei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6705600" y="2286000"/>
            <a:ext cx="381000" cy="1600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6477000" y="2286000"/>
            <a:ext cx="6096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828800" y="1066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20406"/>
                </a:solidFill>
              </a:rPr>
              <a:t>LUMEN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28184" y="1631156"/>
            <a:ext cx="502816" cy="861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454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36" y="260692"/>
            <a:ext cx="7520940" cy="2358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    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</a:rPr>
              <a:t>Stratified Epithelium </a:t>
            </a:r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Two or more than two layers of cells</a:t>
            </a: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90917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Only the cells of the bottom-most basal layer are in touch with the basal lamina.</a:t>
            </a: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060229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The shape of the cells closest to the basement membrane is quite different from that of the cells at the top, near the lumen.</a:t>
            </a: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11560" y="1412776"/>
            <a:ext cx="770485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49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classifications-of-epithelia-epithelial-tiss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" y="-27384"/>
            <a:ext cx="912896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6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53207"/>
            <a:ext cx="8496944" cy="617213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The stratified epithelia are further classified according to the 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shape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of the cells at the free surface.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C0000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1-Stratified squamous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This can further be divided into: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Stratified squamous non-keratinized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--- multiple layers of cells with those in the outer layer displaying nuclei. Examples: esophagus .</a:t>
            </a:r>
          </a:p>
        </p:txBody>
      </p:sp>
    </p:spTree>
    <p:extLst>
      <p:ext uri="{BB962C8B-B14F-4D97-AF65-F5344CB8AC3E}">
        <p14:creationId xmlns:p14="http://schemas.microsoft.com/office/powerpoint/2010/main" val="18882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04_07_stratsqepith_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76672"/>
            <a:ext cx="7977188" cy="50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1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6370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800" b="1" spc="-100" dirty="0">
                <a:solidFill>
                  <a:srgbClr val="C00000"/>
                </a:solidFill>
                <a:latin typeface="Garamond" pitchFamily="18" charset="0"/>
                <a:ea typeface="+mj-ea"/>
                <a:cs typeface="+mj-cs"/>
              </a:rPr>
              <a:t>Stratified Squamous Keratinized Epithelium</a:t>
            </a:r>
            <a:endParaRPr lang="ar-IQ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316721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20000"/>
              </a:spcBef>
              <a:buClr>
                <a:srgbClr val="AD0101"/>
              </a:buClr>
              <a:buSzPct val="85000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Structure</a:t>
            </a:r>
          </a:p>
          <a:p>
            <a:pPr marL="0" lvl="1" algn="l">
              <a:spcBef>
                <a:spcPct val="20000"/>
              </a:spcBef>
              <a:buClr>
                <a:srgbClr val="AD0101"/>
              </a:buClr>
              <a:buSzPct val="85000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Multiple layers of cells that are keratinized ,cells often cuboidal or columnar (polyhedral cells) below  the apical squamous layer.</a:t>
            </a:r>
          </a:p>
          <a:p>
            <a:pPr marL="0" lvl="1" algn="l">
              <a:spcBef>
                <a:spcPct val="20000"/>
              </a:spcBef>
              <a:buClr>
                <a:srgbClr val="AD0101"/>
              </a:buClr>
              <a:buSzPct val="85000"/>
              <a:defRPr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lvl="1" algn="l">
              <a:spcBef>
                <a:spcPct val="20000"/>
              </a:spcBef>
              <a:buClr>
                <a:srgbClr val="AD0101"/>
              </a:buClr>
              <a:buSzPct val="85000"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In the highly keratinized epithelium such as the epidermis of the skin, nuclei are absent in the outer layer.</a:t>
            </a:r>
          </a:p>
          <a:p>
            <a:pPr lvl="0" algn="l">
              <a:spcBef>
                <a:spcPct val="20000"/>
              </a:spcBef>
              <a:buClr>
                <a:srgbClr val="AD0101"/>
              </a:buClr>
              <a:buSzPct val="85000"/>
              <a:defRPr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lvl="0" algn="l">
              <a:spcBef>
                <a:spcPct val="20000"/>
              </a:spcBef>
              <a:buClr>
                <a:srgbClr val="AD0101"/>
              </a:buClr>
              <a:buSzPct val="85000"/>
              <a:defRPr/>
            </a:pP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7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Objectives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To know the types of epithelia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To Know the location  and its function</a:t>
            </a:r>
          </a:p>
          <a:p>
            <a:pPr algn="l"/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5536" y="2204864"/>
            <a:ext cx="6912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64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4726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Function and Location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Protection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Keratin (protein) is accumulated in older cells near the surface – waterproofs and toughens skin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Location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Skin( keratinized), mouth &amp; throat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 descr="8-Stratified%20Squamous%20Epithelium%20with%20Kera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Line 7"/>
          <p:cNvSpPr>
            <a:spLocks noChangeShapeType="1"/>
          </p:cNvSpPr>
          <p:nvPr/>
        </p:nvSpPr>
        <p:spPr bwMode="auto">
          <a:xfrm flipV="1">
            <a:off x="6096000" y="838200"/>
            <a:ext cx="762000" cy="10668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781800" y="609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keratin</a:t>
            </a:r>
          </a:p>
        </p:txBody>
      </p:sp>
      <p:sp>
        <p:nvSpPr>
          <p:cNvPr id="40965" name="Text Box 14"/>
          <p:cNvSpPr txBox="1">
            <a:spLocks noChangeArrowheads="1"/>
          </p:cNvSpPr>
          <p:nvPr/>
        </p:nvSpPr>
        <p:spPr bwMode="auto">
          <a:xfrm>
            <a:off x="1828800" y="586740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Dense-Irregular Connective Tissue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876800" y="50292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Basement Membrane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4876800" y="44196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32785" name="Freeform 17"/>
          <p:cNvSpPr>
            <a:spLocks/>
          </p:cNvSpPr>
          <p:nvPr/>
        </p:nvSpPr>
        <p:spPr bwMode="auto">
          <a:xfrm>
            <a:off x="4559300" y="3822700"/>
            <a:ext cx="1231900" cy="1193800"/>
          </a:xfrm>
          <a:custGeom>
            <a:avLst/>
            <a:gdLst>
              <a:gd name="T0" fmla="*/ 0 w 776"/>
              <a:gd name="T1" fmla="*/ 1155700 h 752"/>
              <a:gd name="T2" fmla="*/ 76200 w 776"/>
              <a:gd name="T3" fmla="*/ 1155700 h 752"/>
              <a:gd name="T4" fmla="*/ 152400 w 776"/>
              <a:gd name="T5" fmla="*/ 1155700 h 752"/>
              <a:gd name="T6" fmla="*/ 228600 w 776"/>
              <a:gd name="T7" fmla="*/ 927100 h 752"/>
              <a:gd name="T8" fmla="*/ 152400 w 776"/>
              <a:gd name="T9" fmla="*/ 774700 h 752"/>
              <a:gd name="T10" fmla="*/ 304800 w 776"/>
              <a:gd name="T11" fmla="*/ 622300 h 752"/>
              <a:gd name="T12" fmla="*/ 304800 w 776"/>
              <a:gd name="T13" fmla="*/ 469900 h 752"/>
              <a:gd name="T14" fmla="*/ 304800 w 776"/>
              <a:gd name="T15" fmla="*/ 393700 h 752"/>
              <a:gd name="T16" fmla="*/ 304800 w 776"/>
              <a:gd name="T17" fmla="*/ 317500 h 752"/>
              <a:gd name="T18" fmla="*/ 381000 w 776"/>
              <a:gd name="T19" fmla="*/ 241300 h 752"/>
              <a:gd name="T20" fmla="*/ 457200 w 776"/>
              <a:gd name="T21" fmla="*/ 165100 h 752"/>
              <a:gd name="T22" fmla="*/ 533400 w 776"/>
              <a:gd name="T23" fmla="*/ 12700 h 752"/>
              <a:gd name="T24" fmla="*/ 609600 w 776"/>
              <a:gd name="T25" fmla="*/ 88900 h 752"/>
              <a:gd name="T26" fmla="*/ 685800 w 776"/>
              <a:gd name="T27" fmla="*/ 165100 h 752"/>
              <a:gd name="T28" fmla="*/ 762000 w 776"/>
              <a:gd name="T29" fmla="*/ 317500 h 752"/>
              <a:gd name="T30" fmla="*/ 838200 w 776"/>
              <a:gd name="T31" fmla="*/ 469900 h 752"/>
              <a:gd name="T32" fmla="*/ 762000 w 776"/>
              <a:gd name="T33" fmla="*/ 622300 h 752"/>
              <a:gd name="T34" fmla="*/ 762000 w 776"/>
              <a:gd name="T35" fmla="*/ 698500 h 752"/>
              <a:gd name="T36" fmla="*/ 838200 w 776"/>
              <a:gd name="T37" fmla="*/ 850900 h 752"/>
              <a:gd name="T38" fmla="*/ 1066800 w 776"/>
              <a:gd name="T39" fmla="*/ 850900 h 752"/>
              <a:gd name="T40" fmla="*/ 1143000 w 776"/>
              <a:gd name="T41" fmla="*/ 698500 h 752"/>
              <a:gd name="T42" fmla="*/ 1219200 w 776"/>
              <a:gd name="T43" fmla="*/ 546100 h 752"/>
              <a:gd name="T44" fmla="*/ 1219200 w 776"/>
              <a:gd name="T45" fmla="*/ 469900 h 7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76" h="752">
                <a:moveTo>
                  <a:pt x="0" y="728"/>
                </a:moveTo>
                <a:cubicBezTo>
                  <a:pt x="16" y="728"/>
                  <a:pt x="32" y="728"/>
                  <a:pt x="48" y="728"/>
                </a:cubicBezTo>
                <a:cubicBezTo>
                  <a:pt x="64" y="728"/>
                  <a:pt x="80" y="752"/>
                  <a:pt x="96" y="728"/>
                </a:cubicBezTo>
                <a:cubicBezTo>
                  <a:pt x="112" y="704"/>
                  <a:pt x="144" y="624"/>
                  <a:pt x="144" y="584"/>
                </a:cubicBezTo>
                <a:cubicBezTo>
                  <a:pt x="144" y="544"/>
                  <a:pt x="88" y="520"/>
                  <a:pt x="96" y="488"/>
                </a:cubicBezTo>
                <a:cubicBezTo>
                  <a:pt x="104" y="456"/>
                  <a:pt x="176" y="424"/>
                  <a:pt x="192" y="392"/>
                </a:cubicBezTo>
                <a:cubicBezTo>
                  <a:pt x="208" y="360"/>
                  <a:pt x="192" y="320"/>
                  <a:pt x="192" y="296"/>
                </a:cubicBezTo>
                <a:cubicBezTo>
                  <a:pt x="192" y="272"/>
                  <a:pt x="192" y="264"/>
                  <a:pt x="192" y="248"/>
                </a:cubicBezTo>
                <a:cubicBezTo>
                  <a:pt x="192" y="232"/>
                  <a:pt x="184" y="216"/>
                  <a:pt x="192" y="200"/>
                </a:cubicBezTo>
                <a:cubicBezTo>
                  <a:pt x="200" y="184"/>
                  <a:pt x="224" y="168"/>
                  <a:pt x="240" y="152"/>
                </a:cubicBezTo>
                <a:cubicBezTo>
                  <a:pt x="256" y="136"/>
                  <a:pt x="272" y="128"/>
                  <a:pt x="288" y="104"/>
                </a:cubicBezTo>
                <a:cubicBezTo>
                  <a:pt x="304" y="80"/>
                  <a:pt x="320" y="16"/>
                  <a:pt x="336" y="8"/>
                </a:cubicBezTo>
                <a:cubicBezTo>
                  <a:pt x="352" y="0"/>
                  <a:pt x="368" y="40"/>
                  <a:pt x="384" y="56"/>
                </a:cubicBezTo>
                <a:cubicBezTo>
                  <a:pt x="400" y="72"/>
                  <a:pt x="416" y="80"/>
                  <a:pt x="432" y="104"/>
                </a:cubicBezTo>
                <a:cubicBezTo>
                  <a:pt x="448" y="128"/>
                  <a:pt x="464" y="168"/>
                  <a:pt x="480" y="200"/>
                </a:cubicBezTo>
                <a:cubicBezTo>
                  <a:pt x="496" y="232"/>
                  <a:pt x="528" y="264"/>
                  <a:pt x="528" y="296"/>
                </a:cubicBezTo>
                <a:cubicBezTo>
                  <a:pt x="528" y="328"/>
                  <a:pt x="488" y="368"/>
                  <a:pt x="480" y="392"/>
                </a:cubicBezTo>
                <a:cubicBezTo>
                  <a:pt x="472" y="416"/>
                  <a:pt x="472" y="416"/>
                  <a:pt x="480" y="440"/>
                </a:cubicBezTo>
                <a:cubicBezTo>
                  <a:pt x="488" y="464"/>
                  <a:pt x="496" y="520"/>
                  <a:pt x="528" y="536"/>
                </a:cubicBezTo>
                <a:cubicBezTo>
                  <a:pt x="560" y="552"/>
                  <a:pt x="640" y="552"/>
                  <a:pt x="672" y="536"/>
                </a:cubicBezTo>
                <a:cubicBezTo>
                  <a:pt x="704" y="520"/>
                  <a:pt x="704" y="472"/>
                  <a:pt x="720" y="440"/>
                </a:cubicBezTo>
                <a:cubicBezTo>
                  <a:pt x="736" y="408"/>
                  <a:pt x="760" y="368"/>
                  <a:pt x="768" y="344"/>
                </a:cubicBezTo>
                <a:cubicBezTo>
                  <a:pt x="776" y="320"/>
                  <a:pt x="772" y="308"/>
                  <a:pt x="768" y="296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>
              <a:solidFill>
                <a:srgbClr val="FFFFFF"/>
              </a:solidFill>
            </a:endParaRP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740150" y="21653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Squamous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4114800" y="307975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Cuboidal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819400" y="4343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Columnar</a:t>
            </a:r>
          </a:p>
        </p:txBody>
      </p:sp>
    </p:spTree>
    <p:extLst>
      <p:ext uri="{BB962C8B-B14F-4D97-AF65-F5344CB8AC3E}">
        <p14:creationId xmlns:p14="http://schemas.microsoft.com/office/powerpoint/2010/main" val="36420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 animBg="1"/>
      <p:bldP spid="3278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3D98AC-6B61-4F6C-B9F8-4E1464A29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60350"/>
            <a:ext cx="90170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26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84784"/>
            <a:ext cx="7520940" cy="35798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In the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moderately keratinized (para-keratinized),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nuclei may be still present in the outer layer of the cells.  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E.g.: Cells that lining the cheek</a:t>
            </a: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93367"/>
            <a:ext cx="7520940" cy="357984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Stratified cuboidal and Stratified columnar are less common and can be found in some secret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Functions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protection and secretion. </a:t>
            </a: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566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2C80DA-E7EA-4F1C-8E0D-8CB16D85B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7200799" cy="4608512"/>
          </a:xfrm>
        </p:spPr>
      </p:pic>
    </p:spTree>
    <p:extLst>
      <p:ext uri="{BB962C8B-B14F-4D97-AF65-F5344CB8AC3E}">
        <p14:creationId xmlns:p14="http://schemas.microsoft.com/office/powerpoint/2010/main" val="4190780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886" y="836712"/>
            <a:ext cx="6944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Transitional Epithelium (urothelium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)</a:t>
            </a:r>
            <a:endParaRPr lang="en-US" sz="2800" b="1" dirty="0">
              <a:solidFill>
                <a:srgbClr val="C00000"/>
              </a:solidFill>
              <a:latin typeface="Garamond" pitchFamily="18" charset="0"/>
            </a:endParaRPr>
          </a:p>
          <a:p>
            <a:pPr algn="ctr"/>
            <a:endParaRPr lang="en-US" sz="28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916832"/>
            <a:ext cx="850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Composed of the following layers:</a:t>
            </a:r>
          </a:p>
          <a:p>
            <a:pPr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1-Asingle layer of small basal cells.</a:t>
            </a:r>
          </a:p>
          <a:p>
            <a:pPr algn="l"/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2- An intermediate region has from one to several layers of columnar cells.</a:t>
            </a:r>
          </a:p>
          <a:p>
            <a:pPr algn="l"/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algn="l"/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3-Asuperficial layer is very large polyhedral or bulbous cells called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umbrella cells.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9552" y="162880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1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D02C7-08FB-4A36-8407-FAB8D1C0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This type of epithelium is transitional between stratified squamous and stratified columnar epithelium according to the degree of distension of bladder.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In contraction state (unstretched condition), it is composed of many layer.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In distention state (stretched condition), the cells are change in shape where the surface layers become long and flattened cells.</a:t>
            </a:r>
          </a:p>
          <a:p>
            <a:pPr marL="0" indent="0" algn="l">
              <a:buNone/>
            </a:pPr>
            <a:endParaRPr lang="ar-IQ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40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Cells of transitional epithelium are able to: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1-Withstand the hypertonic effects of urine.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2-protect underlying cells from toxic solution. 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3-Have ability to adjust their relationships with one another.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E69EE-351C-425D-AACD-2F02903EA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Locations</a:t>
            </a:r>
          </a:p>
          <a:p>
            <a:pPr marL="0" indent="0" algn="l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Urinary bladder</a:t>
            </a:r>
            <a:endParaRPr lang="ar-IQ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Ureter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Upper part of urethra </a:t>
            </a:r>
            <a:endParaRPr lang="ar-IQ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77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40B5-E6A7-443E-9E46-63866913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(skin diseases e.g. atopic dermatitis)</a:t>
            </a:r>
            <a:endParaRPr lang="ar-IQ" sz="32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4B6A-A05C-4B0A-9CC7-287E044E0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Rana is 6 months old girl present by her mother for red-itchy lesion on her face, the doctor examines her and told the mother she has eczema (skin disorder characterized by inflamed and itchy skin).</a:t>
            </a:r>
          </a:p>
          <a:p>
            <a:pPr marL="0" indent="0" algn="ctr">
              <a:buNone/>
            </a:pPr>
            <a:endParaRPr lang="ar-IQ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22047-6D5C-4BF4-9F48-B9666FB8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573016"/>
            <a:ext cx="6264696" cy="27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47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blad042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6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9CFD-D220-4511-861D-BF850B49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Eczema (atopic dermatitis) </a:t>
            </a:r>
            <a:endParaRPr lang="ar-IQ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6938-C18B-459E-AC34-0ABF9B13C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The term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atopic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refers to a collection of conditions that involve the immune system (immune system activation, genetics, environmental triggers and stress), while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dermatitis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refers to inflammation of the skin.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eczema</a:t>
            </a:r>
            <a:r>
              <a:rPr lang="en-US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 is an inflammatory skin condition (the immune system overacts to small irritants or allergens) that can causes dry scaly, red and itchy skin. </a:t>
            </a:r>
            <a:endParaRPr lang="ar-IQ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45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Garamond" pitchFamily="18" charset="0"/>
              </a:rPr>
              <a:t>Conclusion</a:t>
            </a:r>
            <a:endParaRPr lang="ar-IQ" sz="3200" b="1" dirty="0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32676"/>
            <a:ext cx="7948364" cy="420058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ar-IQ" sz="2400" b="0" dirty="0"/>
              <a:t>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Epithelial tissue basically classified in two types: 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simple and stratified.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According to the 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shape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of cells , epithelial tissue can be divided into: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Squamous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Columnar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cuboidal </a:t>
            </a:r>
            <a:r>
              <a:rPr lang="en-US" sz="2800" b="0" dirty="0">
                <a:solidFill>
                  <a:srgbClr val="FF0000"/>
                </a:solidFill>
              </a:rPr>
              <a:t>    </a:t>
            </a:r>
            <a:endParaRPr lang="ar-IQ" sz="2800" b="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1412776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Pseudostratified Epithelium contains basal and   columnar cells resting on the basal lamina.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Transitional Epithelium is specialized to distend (stretch) as the urinary bladder fills 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algn="l"/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3827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624736" cy="458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35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Epithelia are classified into two main groups according to their structures and function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1- Covering and lining epithelium 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2- Glandular epithelium</a:t>
            </a: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90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6777317" cy="3508977"/>
          </a:xfrm>
        </p:spPr>
        <p:txBody>
          <a:bodyPr>
            <a:normAutofit/>
          </a:bodyPr>
          <a:lstStyle/>
          <a:p>
            <a:pPr marL="68580" indent="0" algn="l">
              <a:buNone/>
            </a:pPr>
            <a:r>
              <a:rPr lang="en-US" sz="2800" dirty="0">
                <a:solidFill>
                  <a:srgbClr val="C00000"/>
                </a:solidFill>
                <a:latin typeface="Garmond"/>
              </a:rPr>
              <a:t>Epithelia</a:t>
            </a:r>
            <a:r>
              <a:rPr lang="en-US" sz="2800" dirty="0">
                <a:solidFill>
                  <a:srgbClr val="002060"/>
                </a:solidFill>
                <a:latin typeface="Garmond"/>
              </a:rPr>
              <a:t> are classified based on the number of cell layers and the shape of the cells to: </a:t>
            </a:r>
          </a:p>
          <a:p>
            <a:pPr marL="68580" indent="0" algn="l">
              <a:buNone/>
            </a:pPr>
            <a:endParaRPr lang="en-US" sz="2800" dirty="0">
              <a:solidFill>
                <a:srgbClr val="002060"/>
              </a:solidFill>
              <a:latin typeface="Garmond"/>
            </a:endParaRPr>
          </a:p>
          <a:p>
            <a:pPr marL="6858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mond"/>
              </a:rPr>
              <a:t>simple</a:t>
            </a:r>
            <a:r>
              <a:rPr lang="en-US" sz="2800" dirty="0">
                <a:solidFill>
                  <a:srgbClr val="002060"/>
                </a:solidFill>
                <a:latin typeface="Garmond"/>
              </a:rPr>
              <a:t> and </a:t>
            </a:r>
            <a:r>
              <a:rPr lang="en-US" sz="2800" b="1" dirty="0">
                <a:solidFill>
                  <a:srgbClr val="002060"/>
                </a:solidFill>
                <a:latin typeface="Garmond"/>
              </a:rPr>
              <a:t>stratified</a:t>
            </a:r>
            <a:r>
              <a:rPr lang="en-US" sz="2800" dirty="0">
                <a:solidFill>
                  <a:srgbClr val="002060"/>
                </a:solidFill>
                <a:latin typeface="Garmond"/>
              </a:rPr>
              <a:t> epithelial tissue</a:t>
            </a:r>
            <a:endParaRPr lang="ar-IQ" sz="2800" dirty="0">
              <a:solidFill>
                <a:srgbClr val="002060"/>
              </a:solidFill>
              <a:latin typeface="Garmond"/>
            </a:endParaRPr>
          </a:p>
        </p:txBody>
      </p:sp>
    </p:spTree>
    <p:extLst>
      <p:ext uri="{BB962C8B-B14F-4D97-AF65-F5344CB8AC3E}">
        <p14:creationId xmlns:p14="http://schemas.microsoft.com/office/powerpoint/2010/main" val="407215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br>
              <a:rPr lang="en-US" sz="4000" dirty="0"/>
            </a:br>
            <a:r>
              <a:rPr lang="en-US" sz="4000" dirty="0"/>
              <a:t> </a:t>
            </a:r>
            <a:r>
              <a:rPr lang="en-US" sz="3100" b="1" dirty="0">
                <a:solidFill>
                  <a:srgbClr val="C00000"/>
                </a:solidFill>
              </a:rPr>
              <a:t>Classification of Epithelial Tissue Cell Layers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716463" cy="5257800"/>
          </a:xfrm>
        </p:spPr>
        <p:txBody>
          <a:bodyPr/>
          <a:lstStyle/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Simple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(one layer)</a:t>
            </a:r>
          </a:p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Thin, no protection</a:t>
            </a:r>
          </a:p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Sparse cytoplasm</a:t>
            </a:r>
          </a:p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Found where rapid diffusion is a priority (ex. kidneys, lungs)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447800"/>
            <a:ext cx="4572000" cy="5105400"/>
          </a:xfrm>
        </p:spPr>
        <p:txBody>
          <a:bodyPr>
            <a:normAutofit/>
          </a:bodyPr>
          <a:lstStyle/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Stratified</a:t>
            </a: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(many layers</a:t>
            </a:r>
            <a:r>
              <a:rPr lang="en-US" sz="2800" dirty="0">
                <a:solidFill>
                  <a:srgbClr val="C00000"/>
                </a:solidFill>
              </a:rPr>
              <a:t>)</a:t>
            </a:r>
          </a:p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Thick</a:t>
            </a:r>
          </a:p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Protective role</a:t>
            </a:r>
          </a:p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Regenerate from basal surface to replace apical surface cells that rub off or die</a:t>
            </a:r>
          </a:p>
          <a:p>
            <a:pPr marL="0" indent="0" algn="l" eaLnBrk="1" hangingPunct="1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Cells differ in shape at apical and basal surface. (named for apical surface)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67544" y="119675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7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27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83264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Simple Epithelium 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Only one layer of cells, all of which are in contact with the basal lamina.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Depending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on the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shape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 of the cells, simple epithelia can be further divided into: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2060"/>
              </a:solidFill>
              <a:latin typeface="Garamond" pitchFamily="18" charset="0"/>
            </a:endParaRPr>
          </a:p>
          <a:p>
            <a:pPr marL="0" indent="0" algn="l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1-Simple squamous 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--- One layer of flat cells nuclei are flat and parallel to the free surface.</a:t>
            </a:r>
          </a:p>
          <a:p>
            <a:pPr marL="0" indent="0" algn="l">
              <a:buNone/>
            </a:pP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Examples: flat endothelium lines blood and lymphatic vessels.</a:t>
            </a:r>
            <a:endParaRPr lang="ar-IQ" sz="2800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12687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8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01362fig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4" y="1916832"/>
            <a:ext cx="563880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615008"/>
            <a:ext cx="8892480" cy="581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Simple Squamous Epithelium– cells fit like tiled floor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340768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99992" y="3068960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5868144" y="3501008"/>
            <a:ext cx="288032" cy="18722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8" name="TextBox 7"/>
          <p:cNvSpPr txBox="1"/>
          <p:nvPr/>
        </p:nvSpPr>
        <p:spPr>
          <a:xfrm>
            <a:off x="6688588" y="2852936"/>
            <a:ext cx="9797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nucleus</a:t>
            </a:r>
            <a:endParaRPr lang="ar-IQ" dirty="0"/>
          </a:p>
        </p:txBody>
      </p:sp>
      <p:sp>
        <p:nvSpPr>
          <p:cNvPr id="9" name="TextBox 8"/>
          <p:cNvSpPr txBox="1"/>
          <p:nvPr/>
        </p:nvSpPr>
        <p:spPr>
          <a:xfrm>
            <a:off x="6071051" y="4293096"/>
            <a:ext cx="18133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Squamous cells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009807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607</TotalTime>
  <Words>1100</Words>
  <Application>Microsoft Office PowerPoint</Application>
  <PresentationFormat>On-screen Show (4:3)</PresentationFormat>
  <Paragraphs>192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Garamond</vt:lpstr>
      <vt:lpstr>Garmond</vt:lpstr>
      <vt:lpstr>Tahoma</vt:lpstr>
      <vt:lpstr>Wingdings</vt:lpstr>
      <vt:lpstr>Clarity</vt:lpstr>
      <vt:lpstr>PowerPoint Presentation</vt:lpstr>
      <vt:lpstr>Classification of Epithelia</vt:lpstr>
      <vt:lpstr>PowerPoint Presentation</vt:lpstr>
      <vt:lpstr>(skin diseases e.g. atopic dermatitis)</vt:lpstr>
      <vt:lpstr>PowerPoint Presentation</vt:lpstr>
      <vt:lpstr>PowerPoint Presentation</vt:lpstr>
      <vt:lpstr>  Classification of Epithelial Tissue Cell Layers</vt:lpstr>
      <vt:lpstr>PowerPoint Presentation</vt:lpstr>
      <vt:lpstr>Simple Squamous Epithelium– cells fit like tiled floor</vt:lpstr>
      <vt:lpstr>PowerPoint Presentation</vt:lpstr>
      <vt:lpstr>PowerPoint Presentation</vt:lpstr>
      <vt:lpstr>Simple Cuboidal Epithelium</vt:lpstr>
      <vt:lpstr>PowerPoint Presentation</vt:lpstr>
      <vt:lpstr>PowerPoint Presentation</vt:lpstr>
      <vt:lpstr>PowerPoint Presentation</vt:lpstr>
      <vt:lpstr>A-Simple ciliated columnar epithelium</vt:lpstr>
      <vt:lpstr>B-Simple nonciliated columnar epithelium</vt:lpstr>
      <vt:lpstr>PowerPoint Presentation</vt:lpstr>
      <vt:lpstr>PowerPoint Presentation</vt:lpstr>
      <vt:lpstr>There are two types of pseudostratified E.T.</vt:lpstr>
      <vt:lpstr>Pseudostratified Epithelium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Eczema (atopic dermatitis) </vt:lpstr>
      <vt:lpstr>Conclusion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Epithelia</dc:title>
  <dc:creator>DELL</dc:creator>
  <cp:lastModifiedBy>Balqees</cp:lastModifiedBy>
  <cp:revision>117</cp:revision>
  <dcterms:created xsi:type="dcterms:W3CDTF">2012-11-25T18:55:58Z</dcterms:created>
  <dcterms:modified xsi:type="dcterms:W3CDTF">2022-02-17T04:50:27Z</dcterms:modified>
</cp:coreProperties>
</file>